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64130" autoAdjust="0"/>
  </p:normalViewPr>
  <p:slideViewPr>
    <p:cSldViewPr snapToGrid="0">
      <p:cViewPr varScale="1">
        <p:scale>
          <a:sx n="47" d="100"/>
          <a:sy n="47" d="100"/>
        </p:scale>
        <p:origin x="162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2525D2-4FBC-4376-A957-A1304EBCFB72}" type="datetimeFigureOut">
              <a:rPr lang="en-US" smtClean="0"/>
              <a:t>6/13/2021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4862D8-EEB5-4D1B-B33D-BF865EE41480}" type="slidenum">
              <a:rPr lang="en-US" smtClean="0"/>
              <a:t>‹#›</a:t>
            </a:fld>
            <a:endParaRPr lang="en-US"/>
          </a:p>
        </p:txBody>
      </p:sp>
    </p:spTree>
    <p:extLst>
      <p:ext uri="{BB962C8B-B14F-4D97-AF65-F5344CB8AC3E}">
        <p14:creationId xmlns:p14="http://schemas.microsoft.com/office/powerpoint/2010/main" val="675562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04862D8-EEB5-4D1B-B33D-BF865EE41480}" type="slidenum">
              <a:rPr lang="en-US" smtClean="0"/>
              <a:t>1</a:t>
            </a:fld>
            <a:endParaRPr lang="en-US"/>
          </a:p>
        </p:txBody>
      </p:sp>
    </p:spTree>
    <p:extLst>
      <p:ext uri="{BB962C8B-B14F-4D97-AF65-F5344CB8AC3E}">
        <p14:creationId xmlns:p14="http://schemas.microsoft.com/office/powerpoint/2010/main" val="37749804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To a scale of 100%, above information displays the academic qualification of the individual who applied for the registered nurse job.</a:t>
            </a:r>
          </a:p>
          <a:p>
            <a:r>
              <a:rPr lang="en-US" dirty="0">
                <a:latin typeface="Times New Roman" panose="02020603050405020304" pitchFamily="18" charset="0"/>
                <a:cs typeface="Times New Roman" panose="02020603050405020304" pitchFamily="18" charset="0"/>
              </a:rPr>
              <a:t>66 percent of all the applicants have attained an Associate’s degree.</a:t>
            </a:r>
          </a:p>
          <a:p>
            <a:r>
              <a:rPr lang="en-US" dirty="0">
                <a:latin typeface="Times New Roman" panose="02020603050405020304" pitchFamily="18" charset="0"/>
                <a:cs typeface="Times New Roman" panose="02020603050405020304" pitchFamily="18" charset="0"/>
              </a:rPr>
              <a:t>23 percent of the applicant have attained  a Bachelor’s from their respective universities.</a:t>
            </a:r>
          </a:p>
          <a:p>
            <a:r>
              <a:rPr lang="en-US" dirty="0">
                <a:latin typeface="Times New Roman" panose="02020603050405020304" pitchFamily="18" charset="0"/>
                <a:cs typeface="Times New Roman" panose="02020603050405020304" pitchFamily="18" charset="0"/>
              </a:rPr>
              <a:t>Finally, 11 percent of the applicant have no degrees but have attended some college.</a:t>
            </a:r>
          </a:p>
        </p:txBody>
      </p:sp>
      <p:sp>
        <p:nvSpPr>
          <p:cNvPr id="4" name="Slide Number Placeholder 3"/>
          <p:cNvSpPr>
            <a:spLocks noGrp="1"/>
          </p:cNvSpPr>
          <p:nvPr>
            <p:ph type="sldNum" sz="quarter" idx="10"/>
          </p:nvPr>
        </p:nvSpPr>
        <p:spPr/>
        <p:txBody>
          <a:bodyPr/>
          <a:lstStyle/>
          <a:p>
            <a:fld id="{604862D8-EEB5-4D1B-B33D-BF865EE41480}" type="slidenum">
              <a:rPr lang="en-US" smtClean="0"/>
              <a:t>2</a:t>
            </a:fld>
            <a:endParaRPr lang="en-US"/>
          </a:p>
        </p:txBody>
      </p:sp>
    </p:spTree>
    <p:extLst>
      <p:ext uri="{BB962C8B-B14F-4D97-AF65-F5344CB8AC3E}">
        <p14:creationId xmlns:p14="http://schemas.microsoft.com/office/powerpoint/2010/main" val="21190320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The registered nurse is able to find training in different areas of interest in states near them.</a:t>
            </a:r>
          </a:p>
          <a:p>
            <a:r>
              <a:rPr lang="en-US" dirty="0">
                <a:latin typeface="Times New Roman" panose="02020603050405020304" pitchFamily="18" charset="0"/>
                <a:cs typeface="Times New Roman" panose="02020603050405020304" pitchFamily="18" charset="0"/>
              </a:rPr>
              <a:t>These states include: Alabama, Alaska, Arizona, Arkansas, California e.tc.</a:t>
            </a:r>
          </a:p>
          <a:p>
            <a:r>
              <a:rPr lang="en-US" dirty="0">
                <a:latin typeface="Times New Roman" panose="02020603050405020304" pitchFamily="18" charset="0"/>
                <a:cs typeface="Times New Roman" panose="02020603050405020304" pitchFamily="18" charset="0"/>
              </a:rPr>
              <a:t>The registered can get different types of certifications, offered by different organizations. </a:t>
            </a:r>
          </a:p>
          <a:p>
            <a:pPr marL="0" indent="0">
              <a:buFont typeface="Wingdings" panose="05000000000000000000" pitchFamily="2" charset="2"/>
              <a:buNone/>
            </a:pPr>
            <a:r>
              <a:rPr lang="en-US" dirty="0">
                <a:latin typeface="Times New Roman" panose="02020603050405020304" pitchFamily="18" charset="0"/>
                <a:cs typeface="Times New Roman" panose="02020603050405020304" pitchFamily="18" charset="0"/>
              </a:rPr>
              <a:t>Examples include: </a:t>
            </a:r>
          </a:p>
          <a:p>
            <a:pPr marL="171450" indent="-1714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Specialty -ABVM Diplomat-General Exam offered by American Board of Vascular Medicine,</a:t>
            </a:r>
          </a:p>
          <a:p>
            <a:pPr marL="171450" indent="-1714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Specialty -ABVM Diplomate Endovascular Exam offered by American Board of Medicine,</a:t>
            </a:r>
          </a:p>
          <a:p>
            <a:pPr marL="171450" indent="-1714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Advanced- Academy of Certified Social Workers Credential offered by National Association of Social Workers,</a:t>
            </a:r>
          </a:p>
          <a:p>
            <a:pPr marL="171450" indent="-1714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Core- Academic Certification in Neurofeedback offered by Biofeedback Certification International Alliance. </a:t>
            </a:r>
          </a:p>
          <a:p>
            <a:r>
              <a:rPr lang="en-US" dirty="0">
                <a:latin typeface="Times New Roman" panose="02020603050405020304" pitchFamily="18" charset="0"/>
                <a:cs typeface="Times New Roman" panose="02020603050405020304" pitchFamily="18" charset="0"/>
              </a:rPr>
              <a:t> A registered nurse License can be applied in any state near you in the United States of America.</a:t>
            </a:r>
          </a:p>
          <a:p>
            <a:r>
              <a:rPr lang="en-US" dirty="0">
                <a:latin typeface="Times New Roman" panose="02020603050405020304" pitchFamily="18" charset="0"/>
                <a:cs typeface="Times New Roman" panose="02020603050405020304" pitchFamily="18" charset="0"/>
              </a:rPr>
              <a:t>Example:</a:t>
            </a:r>
          </a:p>
          <a:p>
            <a:pPr marL="171450" indent="-1714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A registered nurse (RN), Licensing Agency called Alabama Board of Nursing in Alabama State.     </a:t>
            </a:r>
          </a:p>
          <a:p>
            <a:pPr marL="171450" indent="-1714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Registered Nurse, Licensing Agency called Arizona State Board of Nursing in Arizona state. </a:t>
            </a:r>
          </a:p>
          <a:p>
            <a:r>
              <a:rPr lang="en-US" dirty="0">
                <a:latin typeface="Times New Roman" panose="02020603050405020304" pitchFamily="18" charset="0"/>
                <a:cs typeface="Times New Roman" panose="02020603050405020304" pitchFamily="18" charset="0"/>
              </a:rPr>
              <a:t>The registered nurse is able to find apprenticeship opportunities near them by following the link apprenticeship.gov and selecting a state near them as possible. </a:t>
            </a:r>
          </a:p>
        </p:txBody>
      </p:sp>
      <p:sp>
        <p:nvSpPr>
          <p:cNvPr id="4" name="Slide Number Placeholder 3"/>
          <p:cNvSpPr>
            <a:spLocks noGrp="1"/>
          </p:cNvSpPr>
          <p:nvPr>
            <p:ph type="sldNum" sz="quarter" idx="10"/>
          </p:nvPr>
        </p:nvSpPr>
        <p:spPr/>
        <p:txBody>
          <a:bodyPr/>
          <a:lstStyle/>
          <a:p>
            <a:fld id="{604862D8-EEB5-4D1B-B33D-BF865EE41480}" type="slidenum">
              <a:rPr lang="en-US" smtClean="0"/>
              <a:t>3</a:t>
            </a:fld>
            <a:endParaRPr lang="en-US"/>
          </a:p>
        </p:txBody>
      </p:sp>
    </p:spTree>
    <p:extLst>
      <p:ext uri="{BB962C8B-B14F-4D97-AF65-F5344CB8AC3E}">
        <p14:creationId xmlns:p14="http://schemas.microsoft.com/office/powerpoint/2010/main" val="16577481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sng" dirty="0">
                <a:latin typeface="Times New Roman" panose="02020603050405020304" pitchFamily="18" charset="0"/>
                <a:cs typeface="Times New Roman" panose="02020603050405020304" pitchFamily="18" charset="0"/>
              </a:rPr>
              <a:t>KNOWLEDGE</a:t>
            </a:r>
          </a:p>
          <a:p>
            <a:r>
              <a:rPr lang="en-US" u="none" dirty="0">
                <a:latin typeface="Times New Roman" panose="02020603050405020304" pitchFamily="18" charset="0"/>
                <a:cs typeface="Times New Roman" panose="02020603050405020304" pitchFamily="18" charset="0"/>
              </a:rPr>
              <a:t>	A registered nurse should have knowledge in Medicine and Dentistry. He/she should have the knowledge  of techniques  and information on how to treat human injuries, diseases, and deformities. The individual should be able to examine symptoms, and provide treatment alternatives, drug properties and interactions and preventive health-care measures.</a:t>
            </a:r>
          </a:p>
          <a:p>
            <a:r>
              <a:rPr lang="en-US" u="none" dirty="0">
                <a:latin typeface="Times New Roman" panose="02020603050405020304" pitchFamily="18" charset="0"/>
                <a:cs typeface="Times New Roman" panose="02020603050405020304" pitchFamily="18" charset="0"/>
              </a:rPr>
              <a:t>	Secondly, the registered nurse should show knowledge in psychology. It is the knowledge of human behavior and performance, an individuals differences n ability, their personality and interests, learning and motivation, their psychological research methods, assessment and treatment of behavioral and effective disorders.</a:t>
            </a:r>
          </a:p>
          <a:p>
            <a:r>
              <a:rPr lang="en-US" u="sng" dirty="0">
                <a:latin typeface="Times New Roman" panose="02020603050405020304" pitchFamily="18" charset="0"/>
                <a:cs typeface="Times New Roman" panose="02020603050405020304" pitchFamily="18" charset="0"/>
              </a:rPr>
              <a:t>SKILLS</a:t>
            </a:r>
            <a:endParaRPr lang="en-US" u="none" dirty="0">
              <a:latin typeface="Times New Roman" panose="02020603050405020304" pitchFamily="18" charset="0"/>
              <a:cs typeface="Times New Roman" panose="02020603050405020304" pitchFamily="18" charset="0"/>
            </a:endParaRPr>
          </a:p>
          <a:p>
            <a:r>
              <a:rPr lang="en-US" u="none" dirty="0">
                <a:latin typeface="Times New Roman" panose="02020603050405020304" pitchFamily="18" charset="0"/>
                <a:cs typeface="Times New Roman" panose="02020603050405020304" pitchFamily="18" charset="0"/>
              </a:rPr>
              <a:t>	Active Listening: The should give/ pay full attention to what other people are saying, and take time to understand the point being made , ask questions as appropriate and not interrupt at inappropriate times.</a:t>
            </a:r>
          </a:p>
          <a:p>
            <a:r>
              <a:rPr lang="en-US" u="none" dirty="0">
                <a:latin typeface="Times New Roman" panose="02020603050405020304" pitchFamily="18" charset="0"/>
                <a:cs typeface="Times New Roman" panose="02020603050405020304" pitchFamily="18" charset="0"/>
              </a:rPr>
              <a:t>	Speaking: A competent registered nurse should be able to speak / talk to other people and convey information effectively.</a:t>
            </a:r>
          </a:p>
          <a:p>
            <a:r>
              <a:rPr lang="en-US" u="sng" dirty="0">
                <a:latin typeface="Times New Roman" panose="02020603050405020304" pitchFamily="18" charset="0"/>
                <a:cs typeface="Times New Roman" panose="02020603050405020304" pitchFamily="18" charset="0"/>
              </a:rPr>
              <a:t>ABILITIES</a:t>
            </a:r>
            <a:endParaRPr lang="en-US" u="none" dirty="0">
              <a:latin typeface="Times New Roman" panose="02020603050405020304" pitchFamily="18" charset="0"/>
              <a:cs typeface="Times New Roman" panose="02020603050405020304" pitchFamily="18" charset="0"/>
            </a:endParaRPr>
          </a:p>
          <a:p>
            <a:r>
              <a:rPr lang="en-US" u="none" dirty="0">
                <a:latin typeface="Times New Roman" panose="02020603050405020304" pitchFamily="18" charset="0"/>
                <a:cs typeface="Times New Roman" panose="02020603050405020304" pitchFamily="18" charset="0"/>
              </a:rPr>
              <a:t>	Problem Sensitivity: A registered nurse should poses the ability to tell when something goes wrong or is likely to go wrong. This ability does not involve solving the problem.</a:t>
            </a:r>
          </a:p>
          <a:p>
            <a:r>
              <a:rPr lang="en-US" u="none" dirty="0">
                <a:latin typeface="Times New Roman" panose="02020603050405020304" pitchFamily="18" charset="0"/>
                <a:cs typeface="Times New Roman" panose="02020603050405020304" pitchFamily="18" charset="0"/>
              </a:rPr>
              <a:t>	Speech Clarity:  It required for a registered nurse to have the ability to speak clearly for others to be able to understand the message/ information being conveyed.</a:t>
            </a:r>
            <a:endParaRPr lang="en-US" u="sng"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604862D8-EEB5-4D1B-B33D-BF865EE41480}" type="slidenum">
              <a:rPr lang="en-US" smtClean="0"/>
              <a:t>4</a:t>
            </a:fld>
            <a:endParaRPr lang="en-US"/>
          </a:p>
        </p:txBody>
      </p:sp>
    </p:spTree>
    <p:extLst>
      <p:ext uri="{BB962C8B-B14F-4D97-AF65-F5344CB8AC3E}">
        <p14:creationId xmlns:p14="http://schemas.microsoft.com/office/powerpoint/2010/main" val="37231787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A registered nurse is expected to instruct individuals, families, communities or other groups on topics such as health education, disease prevention or childbirth and develop heath improvement programs.</a:t>
            </a:r>
          </a:p>
          <a:p>
            <a:r>
              <a:rPr lang="en-US" dirty="0">
                <a:latin typeface="Times New Roman" panose="02020603050405020304" pitchFamily="18" charset="0"/>
                <a:cs typeface="Times New Roman" panose="02020603050405020304" pitchFamily="18" charset="0"/>
              </a:rPr>
              <a:t>They should monitor, record and report symptoms or changes in the patient’s condition.</a:t>
            </a:r>
          </a:p>
          <a:p>
            <a:r>
              <a:rPr lang="en-US" dirty="0">
                <a:latin typeface="Times New Roman" panose="02020603050405020304" pitchFamily="18" charset="0"/>
                <a:cs typeface="Times New Roman" panose="02020603050405020304" pitchFamily="18" charset="0"/>
              </a:rPr>
              <a:t>They administer medications to patients and monitor the patient’s reactions or side effects to the medications.</a:t>
            </a:r>
          </a:p>
          <a:p>
            <a:r>
              <a:rPr lang="en-US" dirty="0">
                <a:latin typeface="Times New Roman" panose="02020603050405020304" pitchFamily="18" charset="0"/>
                <a:cs typeface="Times New Roman" panose="02020603050405020304" pitchFamily="18" charset="0"/>
              </a:rPr>
              <a:t>They are expected to consult and coordinate with healthcare team members to asses, plan, implement or evaluate patient care plans.</a:t>
            </a:r>
          </a:p>
          <a:p>
            <a:r>
              <a:rPr lang="en-US" dirty="0">
                <a:latin typeface="Times New Roman" panose="02020603050405020304" pitchFamily="18" charset="0"/>
                <a:cs typeface="Times New Roman" panose="02020603050405020304" pitchFamily="18" charset="0"/>
              </a:rPr>
              <a:t>It is important that they asses the needs of individuals, families or communities including assessment of individual’s home or work environment, to identify potential health or safety problems. </a:t>
            </a:r>
          </a:p>
          <a:p>
            <a:r>
              <a:rPr lang="en-US" dirty="0">
                <a:latin typeface="Times New Roman" panose="02020603050405020304" pitchFamily="18" charset="0"/>
                <a:cs typeface="Times New Roman" panose="02020603050405020304" pitchFamily="18" charset="0"/>
              </a:rPr>
              <a:t>A registered nurse is expected to direct or supervise less-skilled nursing or healthcare personnel or supervise a particular unit.</a:t>
            </a:r>
          </a:p>
          <a:p>
            <a:r>
              <a:rPr lang="en-US" dirty="0">
                <a:latin typeface="Times New Roman" panose="02020603050405020304" pitchFamily="18" charset="0"/>
                <a:cs typeface="Times New Roman" panose="02020603050405020304" pitchFamily="18" charset="0"/>
              </a:rPr>
              <a:t>Its also very important that a registered nurse maintains accurate and detailed health reports and records.</a:t>
            </a:r>
          </a:p>
        </p:txBody>
      </p:sp>
      <p:sp>
        <p:nvSpPr>
          <p:cNvPr id="4" name="Slide Number Placeholder 3"/>
          <p:cNvSpPr>
            <a:spLocks noGrp="1"/>
          </p:cNvSpPr>
          <p:nvPr>
            <p:ph type="sldNum" sz="quarter" idx="10"/>
          </p:nvPr>
        </p:nvSpPr>
        <p:spPr/>
        <p:txBody>
          <a:bodyPr/>
          <a:lstStyle/>
          <a:p>
            <a:fld id="{604862D8-EEB5-4D1B-B33D-BF865EE41480}" type="slidenum">
              <a:rPr lang="en-US" smtClean="0"/>
              <a:t>5</a:t>
            </a:fld>
            <a:endParaRPr lang="en-US"/>
          </a:p>
        </p:txBody>
      </p:sp>
    </p:spTree>
    <p:extLst>
      <p:ext uri="{BB962C8B-B14F-4D97-AF65-F5344CB8AC3E}">
        <p14:creationId xmlns:p14="http://schemas.microsoft.com/office/powerpoint/2010/main" val="12279977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It is very important for a registered nurse to assist and care for others. They should do this by providing personal assistance, medical attention, emotional support, or other personal care to others like coworkers, customers or patients.</a:t>
            </a:r>
          </a:p>
          <a:p>
            <a:r>
              <a:rPr lang="en-US" dirty="0">
                <a:latin typeface="Times New Roman" panose="02020603050405020304" pitchFamily="18" charset="0"/>
                <a:cs typeface="Times New Roman" panose="02020603050405020304" pitchFamily="18" charset="0"/>
              </a:rPr>
              <a:t>They should make decisions and solve problems by analyzing information and evaluating results to choose the best solution and solve problems. </a:t>
            </a:r>
          </a:p>
          <a:p>
            <a:r>
              <a:rPr lang="en-US" dirty="0">
                <a:latin typeface="Times New Roman" panose="02020603050405020304" pitchFamily="18" charset="0"/>
                <a:cs typeface="Times New Roman" panose="02020603050405020304" pitchFamily="18" charset="0"/>
              </a:rPr>
              <a:t>They should communicate with their supervisors, peers, or subordinates. This is to provide information to supervisors, co-workers, and subordinates either by telephone, in written form, email, or in person.</a:t>
            </a:r>
          </a:p>
          <a:p>
            <a:r>
              <a:rPr lang="en-US" dirty="0">
                <a:latin typeface="Times New Roman" panose="02020603050405020304" pitchFamily="18" charset="0"/>
                <a:cs typeface="Times New Roman" panose="02020603050405020304" pitchFamily="18" charset="0"/>
              </a:rPr>
              <a:t>Documenting or recording information. Entering, transcribing, recording, storing, or maintaining information in written or in electronic or magnetic form.</a:t>
            </a:r>
          </a:p>
          <a:p>
            <a:r>
              <a:rPr lang="en-US" dirty="0">
                <a:latin typeface="Times New Roman" panose="02020603050405020304" pitchFamily="18" charset="0"/>
                <a:cs typeface="Times New Roman" panose="02020603050405020304" pitchFamily="18" charset="0"/>
              </a:rPr>
              <a:t>A registered nurse monitors the patients conditions during treatment, procedures, or activities.</a:t>
            </a:r>
          </a:p>
          <a:p>
            <a:r>
              <a:rPr lang="en-US" dirty="0">
                <a:latin typeface="Times New Roman" panose="02020603050405020304" pitchFamily="18" charset="0"/>
                <a:cs typeface="Times New Roman" panose="02020603050405020304" pitchFamily="18" charset="0"/>
              </a:rPr>
              <a:t>They collaborate with other healthcare professionals to plan or provide treatment.</a:t>
            </a:r>
          </a:p>
          <a:p>
            <a:r>
              <a:rPr lang="en-US" dirty="0">
                <a:latin typeface="Times New Roman" panose="02020603050405020304" pitchFamily="18" charset="0"/>
                <a:cs typeface="Times New Roman" panose="02020603050405020304" pitchFamily="18" charset="0"/>
              </a:rPr>
              <a:t>Registered nurses maintain medical facility records and also record patient’s medical histories.</a:t>
            </a:r>
          </a:p>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604862D8-EEB5-4D1B-B33D-BF865EE41480}" type="slidenum">
              <a:rPr lang="en-US" smtClean="0"/>
              <a:t>6</a:t>
            </a:fld>
            <a:endParaRPr lang="en-US"/>
          </a:p>
        </p:txBody>
      </p:sp>
    </p:spTree>
    <p:extLst>
      <p:ext uri="{BB962C8B-B14F-4D97-AF65-F5344CB8AC3E}">
        <p14:creationId xmlns:p14="http://schemas.microsoft.com/office/powerpoint/2010/main" val="225345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registered nurse should be skilled in Medical software, such as, Allscripts Misys healthcare systems, Allscripts Sunrise clinical manager,  DoctorsPartner EMR, Electronic medical record EMR software, Epic Systems, Healthcare common procedure coding system (HCPCS), Henry Schein Dentrix, HMS, Medical condition coding software, MEDITECH software, PCC HER, PointClickCare, Prognosis Innovation Healthcare ChartAccess, QuadraMed Affinity Healthcare Information System and Siemens SIENET Sky. </a:t>
            </a:r>
          </a:p>
          <a:p>
            <a:r>
              <a:rPr lang="en-US" dirty="0"/>
              <a:t>They should also be skilled in database, user interface and query software such as, Data entry software, FileMaker Pro, and Microsoft Access.</a:t>
            </a:r>
          </a:p>
          <a:p>
            <a:r>
              <a:rPr lang="en-US" dirty="0"/>
              <a:t>Electronic mail software such as, IBM Notes, Microsoft Exchange, and Microsoft Outlook.</a:t>
            </a:r>
          </a:p>
          <a:p>
            <a:r>
              <a:rPr lang="en-US" dirty="0"/>
              <a:t>Human resources software such as Human resources management software (HRMS), and Oracle </a:t>
            </a:r>
            <a:r>
              <a:rPr lang="en-US" dirty="0" err="1"/>
              <a:t>Taleo</a:t>
            </a:r>
            <a:r>
              <a:rPr lang="en-US" dirty="0"/>
              <a:t>.</a:t>
            </a:r>
          </a:p>
          <a:p>
            <a:r>
              <a:rPr lang="en-US" dirty="0"/>
              <a:t>Information retrieval or research software like, Drug guide software.</a:t>
            </a:r>
          </a:p>
          <a:p>
            <a:r>
              <a:rPr lang="en-US" dirty="0"/>
              <a:t>Categorization and Classification software including Diagnostic and procedural coding software.</a:t>
            </a:r>
          </a:p>
          <a:p>
            <a:r>
              <a:rPr lang="en-US" dirty="0"/>
              <a:t>They should also be skilled in Word processing </a:t>
            </a:r>
            <a:r>
              <a:rPr lang="en-US" dirty="0" err="1"/>
              <a:t>softwate</a:t>
            </a:r>
            <a:r>
              <a:rPr lang="en-US" dirty="0"/>
              <a:t>, such as, Google Docs and Microsoft Word.</a:t>
            </a:r>
          </a:p>
        </p:txBody>
      </p:sp>
      <p:sp>
        <p:nvSpPr>
          <p:cNvPr id="4" name="Slide Number Placeholder 3"/>
          <p:cNvSpPr>
            <a:spLocks noGrp="1"/>
          </p:cNvSpPr>
          <p:nvPr>
            <p:ph type="sldNum" sz="quarter" idx="10"/>
          </p:nvPr>
        </p:nvSpPr>
        <p:spPr/>
        <p:txBody>
          <a:bodyPr/>
          <a:lstStyle/>
          <a:p>
            <a:fld id="{604862D8-EEB5-4D1B-B33D-BF865EE41480}" type="slidenum">
              <a:rPr lang="en-US" smtClean="0"/>
              <a:t>7</a:t>
            </a:fld>
            <a:endParaRPr lang="en-US"/>
          </a:p>
        </p:txBody>
      </p:sp>
    </p:spTree>
    <p:extLst>
      <p:ext uri="{BB962C8B-B14F-4D97-AF65-F5344CB8AC3E}">
        <p14:creationId xmlns:p14="http://schemas.microsoft.com/office/powerpoint/2010/main" val="25635770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tools used for acute care fetal and maternal monitoring include; bilimeters, fetal monitors and fetal scalp electrodes.</a:t>
            </a:r>
          </a:p>
          <a:p>
            <a:r>
              <a:rPr lang="en-US" dirty="0"/>
              <a:t>Arm traction supplies include; bucks traction equipment.</a:t>
            </a:r>
          </a:p>
          <a:p>
            <a:r>
              <a:rPr lang="en-US" dirty="0"/>
              <a:t>Arterial blood gas monitors or accessories include; arterial blood gas testing equipment.</a:t>
            </a:r>
          </a:p>
          <a:p>
            <a:r>
              <a:rPr lang="en-US" dirty="0"/>
              <a:t>Apnea monitors or accessories include, apnea monitors.</a:t>
            </a:r>
          </a:p>
          <a:p>
            <a:r>
              <a:rPr lang="en-US" dirty="0"/>
              <a:t>Medical suction or vacuum appliances include, nasal suctioning equipment, oral suctioning equipment, suction equipment and tracheal suctioning </a:t>
            </a:r>
            <a:r>
              <a:rPr lang="en-US" dirty="0" err="1"/>
              <a:t>equipmet</a:t>
            </a:r>
            <a:r>
              <a:rPr lang="en-US" dirty="0"/>
              <a:t>.</a:t>
            </a:r>
          </a:p>
          <a:p>
            <a:r>
              <a:rPr lang="en-US" dirty="0"/>
              <a:t>Automate external defibrillators AED or hard paddles such as defibrillators.</a:t>
            </a:r>
          </a:p>
          <a:p>
            <a:r>
              <a:rPr lang="en-US" dirty="0"/>
              <a:t>Benchtop centrifuges include centrifuges.</a:t>
            </a:r>
          </a:p>
        </p:txBody>
      </p:sp>
      <p:sp>
        <p:nvSpPr>
          <p:cNvPr id="4" name="Slide Number Placeholder 3"/>
          <p:cNvSpPr>
            <a:spLocks noGrp="1"/>
          </p:cNvSpPr>
          <p:nvPr>
            <p:ph type="sldNum" sz="quarter" idx="10"/>
          </p:nvPr>
        </p:nvSpPr>
        <p:spPr/>
        <p:txBody>
          <a:bodyPr/>
          <a:lstStyle/>
          <a:p>
            <a:fld id="{604862D8-EEB5-4D1B-B33D-BF865EE41480}" type="slidenum">
              <a:rPr lang="en-US" smtClean="0"/>
              <a:t>8</a:t>
            </a:fld>
            <a:endParaRPr lang="en-US"/>
          </a:p>
        </p:txBody>
      </p:sp>
    </p:spTree>
    <p:extLst>
      <p:ext uri="{BB962C8B-B14F-4D97-AF65-F5344CB8AC3E}">
        <p14:creationId xmlns:p14="http://schemas.microsoft.com/office/powerpoint/2010/main" val="31416550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Different states pay registered workers differently. </a:t>
            </a:r>
          </a:p>
          <a:p>
            <a:r>
              <a:rPr lang="en-US" dirty="0"/>
              <a:t>In a state like Alabama, a worker earns an average of $58,630. </a:t>
            </a:r>
          </a:p>
          <a:p>
            <a:r>
              <a:rPr lang="en-US" dirty="0"/>
              <a:t>10 %(percent) of registered nurses earn $43,150 or less annually while another 10% (percent of registered nurses) earn $80,420 annually or more.</a:t>
            </a:r>
          </a:p>
          <a:p>
            <a:r>
              <a:rPr lang="en-US" dirty="0"/>
              <a:t>In the entire United States, A registered nurse earns an average $75,330 annually.</a:t>
            </a:r>
          </a:p>
          <a:p>
            <a:r>
              <a:rPr lang="en-US" dirty="0"/>
              <a:t>10% (percent) of registered nurses earn $53,410 or less annually while another 10% (percent) of registered  nurses earn $116,230 or more annually.</a:t>
            </a:r>
          </a:p>
          <a:p>
            <a:endParaRPr lang="en-US" dirty="0"/>
          </a:p>
          <a:p>
            <a:pPr marL="171450" indent="-171450">
              <a:buFont typeface="Arial" panose="020B0604020202020204" pitchFamily="34" charset="0"/>
              <a:buChar char="•"/>
            </a:pPr>
            <a:r>
              <a:rPr lang="en-US" dirty="0"/>
              <a:t>Job analysis refers to the process of gathering and analyzing information bout human requirements of jobs and context in which the jobs are performed.</a:t>
            </a:r>
          </a:p>
          <a:p>
            <a:pPr marL="171450" indent="-171450">
              <a:buFont typeface="Arial" panose="020B0604020202020204" pitchFamily="34" charset="0"/>
              <a:buChar char="•"/>
            </a:pPr>
            <a:r>
              <a:rPr lang="en-US" dirty="0"/>
              <a:t>The purpose of this analysis is to establish and document the job relatedness of employment procedures such a training, selection, compensation and performance appraisal. </a:t>
            </a:r>
          </a:p>
        </p:txBody>
      </p:sp>
      <p:sp>
        <p:nvSpPr>
          <p:cNvPr id="4" name="Slide Number Placeholder 3"/>
          <p:cNvSpPr>
            <a:spLocks noGrp="1"/>
          </p:cNvSpPr>
          <p:nvPr>
            <p:ph type="sldNum" sz="quarter" idx="10"/>
          </p:nvPr>
        </p:nvSpPr>
        <p:spPr/>
        <p:txBody>
          <a:bodyPr/>
          <a:lstStyle/>
          <a:p>
            <a:fld id="{604862D8-EEB5-4D1B-B33D-BF865EE41480}" type="slidenum">
              <a:rPr lang="en-US" smtClean="0"/>
              <a:t>9</a:t>
            </a:fld>
            <a:endParaRPr lang="en-US"/>
          </a:p>
        </p:txBody>
      </p:sp>
    </p:spTree>
    <p:extLst>
      <p:ext uri="{BB962C8B-B14F-4D97-AF65-F5344CB8AC3E}">
        <p14:creationId xmlns:p14="http://schemas.microsoft.com/office/powerpoint/2010/main" val="28838465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6/13/2021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6/13/2021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6/13/2021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6/13/2021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6/13/2021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6/13/2021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6/13/2021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72464-D9FB-4C98-9FE3-3718C24FBC63}"/>
              </a:ext>
            </a:extLst>
          </p:cNvPr>
          <p:cNvSpPr>
            <a:spLocks noGrp="1"/>
          </p:cNvSpPr>
          <p:nvPr>
            <p:ph type="ctrTitle"/>
          </p:nvPr>
        </p:nvSpPr>
        <p:spPr>
          <a:xfrm>
            <a:off x="1120986" y="507998"/>
            <a:ext cx="8449734" cy="1341122"/>
          </a:xfrm>
        </p:spPr>
        <p:txBody>
          <a:bodyPr/>
          <a:lstStyle/>
          <a:p>
            <a:r>
              <a:rPr lang="en-US" dirty="0"/>
              <a:t>JOB </a:t>
            </a:r>
            <a:r>
              <a:rPr lang="en-US" dirty="0">
                <a:latin typeface="Times New Roman" panose="02020603050405020304" pitchFamily="18" charset="0"/>
                <a:cs typeface="Times New Roman" panose="02020603050405020304" pitchFamily="18" charset="0"/>
              </a:rPr>
              <a:t>ANALYSIS</a:t>
            </a:r>
            <a:r>
              <a:rPr lang="en-US" dirty="0"/>
              <a:t> RESEARCH</a:t>
            </a:r>
          </a:p>
        </p:txBody>
      </p:sp>
      <p:sp>
        <p:nvSpPr>
          <p:cNvPr id="3" name="Subtitle 2">
            <a:extLst>
              <a:ext uri="{FF2B5EF4-FFF2-40B4-BE49-F238E27FC236}">
                <a16:creationId xmlns:a16="http://schemas.microsoft.com/office/drawing/2014/main" id="{047A9EAC-A002-4D8D-B19B-E840173E050D}"/>
              </a:ext>
            </a:extLst>
          </p:cNvPr>
          <p:cNvSpPr>
            <a:spLocks noGrp="1"/>
          </p:cNvSpPr>
          <p:nvPr>
            <p:ph type="subTitle" idx="1"/>
          </p:nvPr>
        </p:nvSpPr>
        <p:spPr>
          <a:xfrm>
            <a:off x="1803784" y="2987041"/>
            <a:ext cx="7766936" cy="2316480"/>
          </a:xfrm>
        </p:spPr>
        <p:txBody>
          <a:bodyPr>
            <a:normAutofit/>
          </a:bodyPr>
          <a:lstStyle/>
          <a:p>
            <a:pPr algn="ctr"/>
            <a:r>
              <a:rPr lang="en-US" sz="3600" dirty="0"/>
              <a:t>Name</a:t>
            </a:r>
          </a:p>
          <a:p>
            <a:pPr algn="ctr"/>
            <a:r>
              <a:rPr lang="en-US" sz="3600" dirty="0"/>
              <a:t>Institutional Affiliation</a:t>
            </a:r>
          </a:p>
          <a:p>
            <a:pPr algn="ctr"/>
            <a:r>
              <a:rPr lang="en-US" sz="3600" dirty="0"/>
              <a:t>Registered Nurses Analysis Research</a:t>
            </a:r>
          </a:p>
        </p:txBody>
      </p:sp>
    </p:spTree>
    <p:extLst>
      <p:ext uri="{BB962C8B-B14F-4D97-AF65-F5344CB8AC3E}">
        <p14:creationId xmlns:p14="http://schemas.microsoft.com/office/powerpoint/2010/main" val="41472502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CFB4D-C73C-4DB9-9064-8269AE42230A}"/>
              </a:ext>
            </a:extLst>
          </p:cNvPr>
          <p:cNvSpPr>
            <a:spLocks noGrp="1"/>
          </p:cNvSpPr>
          <p:nvPr>
            <p:ph type="title"/>
          </p:nvPr>
        </p:nvSpPr>
        <p:spPr>
          <a:xfrm>
            <a:off x="677334" y="609600"/>
            <a:ext cx="8596668" cy="1137920"/>
          </a:xfrm>
        </p:spPr>
        <p:txBody>
          <a:bodyPr/>
          <a:lstStyle/>
          <a:p>
            <a:pPr algn="ctr"/>
            <a:r>
              <a:rPr lang="en-US" dirty="0">
                <a:latin typeface="Times New Roman" panose="02020603050405020304" pitchFamily="18" charset="0"/>
                <a:cs typeface="Times New Roman" panose="02020603050405020304" pitchFamily="18" charset="0"/>
              </a:rPr>
              <a:t>REFERENCES</a:t>
            </a:r>
          </a:p>
        </p:txBody>
      </p:sp>
      <p:sp>
        <p:nvSpPr>
          <p:cNvPr id="3" name="Content Placeholder 2">
            <a:extLst>
              <a:ext uri="{FF2B5EF4-FFF2-40B4-BE49-F238E27FC236}">
                <a16:creationId xmlns:a16="http://schemas.microsoft.com/office/drawing/2014/main" id="{F7AC0A75-8945-422D-B3B5-78022A16BA86}"/>
              </a:ext>
            </a:extLst>
          </p:cNvPr>
          <p:cNvSpPr>
            <a:spLocks noGrp="1"/>
          </p:cNvSpPr>
          <p:nvPr>
            <p:ph idx="1"/>
          </p:nvPr>
        </p:nvSpPr>
        <p:spPr/>
        <p:txBody>
          <a:bodyPr>
            <a:normAutofit lnSpcReduction="10000"/>
          </a:bodyPr>
          <a:lstStyle/>
          <a:p>
            <a:r>
              <a:rPr lang="en-US" sz="3200" dirty="0">
                <a:latin typeface="Times New Roman" panose="02020603050405020304" pitchFamily="18" charset="0"/>
                <a:cs typeface="Times New Roman" panose="02020603050405020304" pitchFamily="18" charset="0"/>
              </a:rPr>
              <a:t>AFT Nurses and Health Professionals.</a:t>
            </a:r>
          </a:p>
          <a:p>
            <a:r>
              <a:rPr lang="en-US" sz="3200" dirty="0">
                <a:latin typeface="Times New Roman" panose="02020603050405020304" pitchFamily="18" charset="0"/>
                <a:cs typeface="Times New Roman" panose="02020603050405020304" pitchFamily="18" charset="0"/>
              </a:rPr>
              <a:t>American Association of Colleges of Nursing.</a:t>
            </a:r>
          </a:p>
          <a:p>
            <a:r>
              <a:rPr lang="en-US" sz="3200" dirty="0">
                <a:latin typeface="Times New Roman" panose="02020603050405020304" pitchFamily="18" charset="0"/>
                <a:cs typeface="Times New Roman" panose="02020603050405020304" pitchFamily="18" charset="0"/>
              </a:rPr>
              <a:t>American Nursing Association.</a:t>
            </a:r>
          </a:p>
          <a:p>
            <a:r>
              <a:rPr lang="en-US" sz="3200" dirty="0">
                <a:latin typeface="Times New Roman" panose="02020603050405020304" pitchFamily="18" charset="0"/>
                <a:cs typeface="Times New Roman" panose="02020603050405020304" pitchFamily="18" charset="0"/>
              </a:rPr>
              <a:t>Association of Women’s Health </a:t>
            </a:r>
            <a:r>
              <a:rPr lang="en-US" sz="3200" dirty="0" err="1">
                <a:latin typeface="Times New Roman" panose="02020603050405020304" pitchFamily="18" charset="0"/>
                <a:cs typeface="Times New Roman" panose="02020603050405020304" pitchFamily="18" charset="0"/>
              </a:rPr>
              <a:t>Obsteric</a:t>
            </a:r>
            <a:r>
              <a:rPr lang="en-US" sz="3200" dirty="0">
                <a:latin typeface="Times New Roman" panose="02020603050405020304" pitchFamily="18" charset="0"/>
                <a:cs typeface="Times New Roman" panose="02020603050405020304" pitchFamily="18" charset="0"/>
              </a:rPr>
              <a:t> and Neonatal Nurses</a:t>
            </a:r>
          </a:p>
          <a:p>
            <a:r>
              <a:rPr lang="en-US" sz="3200" dirty="0">
                <a:latin typeface="Times New Roman" panose="02020603050405020304" pitchFamily="18" charset="0"/>
                <a:cs typeface="Times New Roman" panose="02020603050405020304" pitchFamily="18" charset="0"/>
              </a:rPr>
              <a:t>National Nurses of Neonatal Nurses.</a:t>
            </a:r>
          </a:p>
          <a:p>
            <a:r>
              <a:rPr lang="en-US" sz="3200" dirty="0">
                <a:latin typeface="Times New Roman" panose="02020603050405020304" pitchFamily="18" charset="0"/>
                <a:cs typeface="Times New Roman" panose="02020603050405020304" pitchFamily="18" charset="0"/>
              </a:rPr>
              <a:t>National Association of </a:t>
            </a:r>
            <a:r>
              <a:rPr lang="en-US" sz="3200" dirty="0" err="1">
                <a:latin typeface="Times New Roman" panose="02020603050405020304" pitchFamily="18" charset="0"/>
                <a:cs typeface="Times New Roman" panose="02020603050405020304" pitchFamily="18" charset="0"/>
              </a:rPr>
              <a:t>Orthopaedic</a:t>
            </a:r>
            <a:r>
              <a:rPr lang="en-US" sz="3200" dirty="0">
                <a:latin typeface="Times New Roman" panose="02020603050405020304" pitchFamily="18" charset="0"/>
                <a:cs typeface="Times New Roman" panose="02020603050405020304" pitchFamily="18" charset="0"/>
              </a:rPr>
              <a:t> Nurses. </a:t>
            </a:r>
          </a:p>
        </p:txBody>
      </p:sp>
    </p:spTree>
    <p:extLst>
      <p:ext uri="{BB962C8B-B14F-4D97-AF65-F5344CB8AC3E}">
        <p14:creationId xmlns:p14="http://schemas.microsoft.com/office/powerpoint/2010/main" val="9296379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8DF741-7CEA-49A3-B253-DA54B6F2F177}"/>
              </a:ext>
            </a:extLst>
          </p:cNvPr>
          <p:cNvSpPr>
            <a:spLocks noGrp="1"/>
          </p:cNvSpPr>
          <p:nvPr>
            <p:ph type="title"/>
          </p:nvPr>
        </p:nvSpPr>
        <p:spPr/>
        <p:txBody>
          <a:bodyPr>
            <a:normAutofit/>
          </a:bodyPr>
          <a:lstStyle/>
          <a:p>
            <a:pPr algn="ctr"/>
            <a:r>
              <a:rPr lang="en-US" dirty="0">
                <a:latin typeface="Times New Roman" panose="02020603050405020304" pitchFamily="18" charset="0"/>
                <a:cs typeface="Times New Roman" panose="02020603050405020304" pitchFamily="18" charset="0"/>
              </a:rPr>
              <a:t>EDUCATION</a:t>
            </a:r>
          </a:p>
        </p:txBody>
      </p:sp>
      <p:sp>
        <p:nvSpPr>
          <p:cNvPr id="3" name="Content Placeholder 2">
            <a:extLst>
              <a:ext uri="{FF2B5EF4-FFF2-40B4-BE49-F238E27FC236}">
                <a16:creationId xmlns:a16="http://schemas.microsoft.com/office/drawing/2014/main" id="{93D94C2F-B1D7-4ABB-B285-307B6CB7006C}"/>
              </a:ext>
            </a:extLst>
          </p:cNvPr>
          <p:cNvSpPr>
            <a:spLocks noGrp="1"/>
          </p:cNvSpPr>
          <p:nvPr>
            <p:ph idx="1"/>
          </p:nvPr>
        </p:nvSpPr>
        <p:spPr/>
        <p:txBody>
          <a:bodyPr>
            <a:normAutofit/>
          </a:bodyPr>
          <a:lstStyle/>
          <a:p>
            <a:r>
              <a:rPr lang="en-US" sz="3200" dirty="0">
                <a:latin typeface="Times New Roman" panose="02020603050405020304" pitchFamily="18" charset="0"/>
                <a:cs typeface="Times New Roman" panose="02020603050405020304" pitchFamily="18" charset="0"/>
              </a:rPr>
              <a:t>66%  respondents have Associate’s Degree</a:t>
            </a:r>
          </a:p>
          <a:p>
            <a:r>
              <a:rPr lang="en-US" sz="3200" dirty="0">
                <a:latin typeface="Times New Roman" panose="02020603050405020304" pitchFamily="18" charset="0"/>
                <a:cs typeface="Times New Roman" panose="02020603050405020304" pitchFamily="18" charset="0"/>
              </a:rPr>
              <a:t>23% respondents have Bachelor’s Degree</a:t>
            </a:r>
          </a:p>
          <a:p>
            <a:r>
              <a:rPr lang="en-US" sz="3200" dirty="0">
                <a:latin typeface="Times New Roman" panose="02020603050405020304" pitchFamily="18" charset="0"/>
                <a:cs typeface="Times New Roman" panose="02020603050405020304" pitchFamily="18" charset="0"/>
              </a:rPr>
              <a:t>11% respondents attended some college, no degree</a:t>
            </a:r>
          </a:p>
        </p:txBody>
      </p:sp>
    </p:spTree>
    <p:extLst>
      <p:ext uri="{BB962C8B-B14F-4D97-AF65-F5344CB8AC3E}">
        <p14:creationId xmlns:p14="http://schemas.microsoft.com/office/powerpoint/2010/main" val="31476053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FBED85-D471-4B62-8B0F-2ABB214DBEF3}"/>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CREDENTIALS</a:t>
            </a:r>
          </a:p>
        </p:txBody>
      </p:sp>
      <p:sp>
        <p:nvSpPr>
          <p:cNvPr id="3" name="Content Placeholder 2">
            <a:extLst>
              <a:ext uri="{FF2B5EF4-FFF2-40B4-BE49-F238E27FC236}">
                <a16:creationId xmlns:a16="http://schemas.microsoft.com/office/drawing/2014/main" id="{05789F53-F53E-478C-9CF4-DE30E61D1209}"/>
              </a:ext>
            </a:extLst>
          </p:cNvPr>
          <p:cNvSpPr>
            <a:spLocks noGrp="1"/>
          </p:cNvSpPr>
          <p:nvPr>
            <p:ph idx="1"/>
          </p:nvPr>
        </p:nvSpPr>
        <p:spPr/>
        <p:txBody>
          <a:bodyPr>
            <a:normAutofit/>
          </a:bodyPr>
          <a:lstStyle/>
          <a:p>
            <a:r>
              <a:rPr lang="en-US" sz="3200" dirty="0">
                <a:latin typeface="Times New Roman" panose="02020603050405020304" pitchFamily="18" charset="0"/>
                <a:cs typeface="Times New Roman" panose="02020603050405020304" pitchFamily="18" charset="0"/>
              </a:rPr>
              <a:t>Training.</a:t>
            </a:r>
          </a:p>
          <a:p>
            <a:r>
              <a:rPr lang="en-US" sz="3200" dirty="0">
                <a:latin typeface="Times New Roman" panose="02020603050405020304" pitchFamily="18" charset="0"/>
                <a:cs typeface="Times New Roman" panose="02020603050405020304" pitchFamily="18" charset="0"/>
              </a:rPr>
              <a:t>Certificates.</a:t>
            </a:r>
          </a:p>
          <a:p>
            <a:r>
              <a:rPr lang="en-US" sz="3200" dirty="0">
                <a:latin typeface="Times New Roman" panose="02020603050405020304" pitchFamily="18" charset="0"/>
                <a:cs typeface="Times New Roman" panose="02020603050405020304" pitchFamily="18" charset="0"/>
              </a:rPr>
              <a:t>Licenses.</a:t>
            </a:r>
          </a:p>
          <a:p>
            <a:r>
              <a:rPr lang="en-US" sz="3200" dirty="0">
                <a:latin typeface="Times New Roman" panose="02020603050405020304" pitchFamily="18" charset="0"/>
                <a:cs typeface="Times New Roman" panose="02020603050405020304" pitchFamily="18" charset="0"/>
              </a:rPr>
              <a:t>Evidence of Apprenticeship.</a:t>
            </a:r>
          </a:p>
        </p:txBody>
      </p:sp>
    </p:spTree>
    <p:extLst>
      <p:ext uri="{BB962C8B-B14F-4D97-AF65-F5344CB8AC3E}">
        <p14:creationId xmlns:p14="http://schemas.microsoft.com/office/powerpoint/2010/main" val="24588494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870E-B00A-4761-B020-32664B28896B}"/>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KSAs</a:t>
            </a:r>
          </a:p>
        </p:txBody>
      </p:sp>
      <p:sp>
        <p:nvSpPr>
          <p:cNvPr id="3" name="Content Placeholder 2">
            <a:extLst>
              <a:ext uri="{FF2B5EF4-FFF2-40B4-BE49-F238E27FC236}">
                <a16:creationId xmlns:a16="http://schemas.microsoft.com/office/drawing/2014/main" id="{E4DCFEF0-5BE6-46B3-BA4F-D7E66A5C1AAF}"/>
              </a:ext>
            </a:extLst>
          </p:cNvPr>
          <p:cNvSpPr>
            <a:spLocks noGrp="1"/>
          </p:cNvSpPr>
          <p:nvPr>
            <p:ph idx="1"/>
          </p:nvPr>
        </p:nvSpPr>
        <p:spPr>
          <a:xfrm>
            <a:off x="677334" y="1584961"/>
            <a:ext cx="9584266" cy="5039360"/>
          </a:xfrm>
        </p:spPr>
        <p:txBody>
          <a:bodyPr>
            <a:normAutofit fontScale="92500"/>
          </a:bodyPr>
          <a:lstStyle/>
          <a:p>
            <a:r>
              <a:rPr lang="en-US" sz="3200" dirty="0">
                <a:latin typeface="Times New Roman" panose="02020603050405020304" pitchFamily="18" charset="0"/>
                <a:cs typeface="Times New Roman" panose="02020603050405020304" pitchFamily="18" charset="0"/>
              </a:rPr>
              <a:t>Medicine and Dentistry: Knowledge and information to treat people.</a:t>
            </a:r>
          </a:p>
          <a:p>
            <a:r>
              <a:rPr lang="en-US" sz="3200" dirty="0">
                <a:latin typeface="Times New Roman" panose="02020603050405020304" pitchFamily="18" charset="0"/>
                <a:cs typeface="Times New Roman" panose="02020603050405020304" pitchFamily="18" charset="0"/>
              </a:rPr>
              <a:t>Psychology: Knowledge of human behavior  and performance.</a:t>
            </a:r>
          </a:p>
          <a:p>
            <a:r>
              <a:rPr lang="en-US" sz="3200" dirty="0">
                <a:latin typeface="Times New Roman" panose="02020603050405020304" pitchFamily="18" charset="0"/>
                <a:cs typeface="Times New Roman" panose="02020603050405020304" pitchFamily="18" charset="0"/>
              </a:rPr>
              <a:t>Active Listening: Paying full attention to conversations.</a:t>
            </a:r>
          </a:p>
          <a:p>
            <a:r>
              <a:rPr lang="en-US" sz="3200" dirty="0">
                <a:latin typeface="Times New Roman" panose="02020603050405020304" pitchFamily="18" charset="0"/>
                <a:cs typeface="Times New Roman" panose="02020603050405020304" pitchFamily="18" charset="0"/>
              </a:rPr>
              <a:t>Speaking: Efficiently conveying information.</a:t>
            </a:r>
          </a:p>
          <a:p>
            <a:r>
              <a:rPr lang="en-US" sz="3200" dirty="0">
                <a:latin typeface="Times New Roman" panose="02020603050405020304" pitchFamily="18" charset="0"/>
                <a:cs typeface="Times New Roman" panose="02020603050405020304" pitchFamily="18" charset="0"/>
              </a:rPr>
              <a:t>Problem Sensitivity: Ability to tell when something goes wrong.</a:t>
            </a:r>
          </a:p>
          <a:p>
            <a:r>
              <a:rPr lang="en-US" sz="3200" dirty="0">
                <a:latin typeface="Times New Roman" panose="02020603050405020304" pitchFamily="18" charset="0"/>
                <a:cs typeface="Times New Roman" panose="02020603050405020304" pitchFamily="18" charset="0"/>
              </a:rPr>
              <a:t>Speech Clarity: Ability to speak clearly.</a:t>
            </a:r>
          </a:p>
          <a:p>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98974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FEE80-607F-4514-A8B4-63FCF8AF7521}"/>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TASKS</a:t>
            </a:r>
          </a:p>
        </p:txBody>
      </p:sp>
      <p:sp>
        <p:nvSpPr>
          <p:cNvPr id="3" name="Content Placeholder 2">
            <a:extLst>
              <a:ext uri="{FF2B5EF4-FFF2-40B4-BE49-F238E27FC236}">
                <a16:creationId xmlns:a16="http://schemas.microsoft.com/office/drawing/2014/main" id="{0BC27126-A4BC-45AF-96A3-74FC071F151E}"/>
              </a:ext>
            </a:extLst>
          </p:cNvPr>
          <p:cNvSpPr>
            <a:spLocks noGrp="1"/>
          </p:cNvSpPr>
          <p:nvPr>
            <p:ph idx="1"/>
          </p:nvPr>
        </p:nvSpPr>
        <p:spPr>
          <a:xfrm>
            <a:off x="677334" y="2160589"/>
            <a:ext cx="9116906" cy="4484051"/>
          </a:xfrm>
        </p:spPr>
        <p:txBody>
          <a:bodyPr>
            <a:normAutofit fontScale="92500"/>
          </a:bodyPr>
          <a:lstStyle/>
          <a:p>
            <a:r>
              <a:rPr lang="en-US" sz="3200" dirty="0">
                <a:latin typeface="Times New Roman" panose="02020603050405020304" pitchFamily="18" charset="0"/>
                <a:cs typeface="Times New Roman" panose="02020603050405020304" pitchFamily="18" charset="0"/>
              </a:rPr>
              <a:t> Give instructions to individuals or family members.</a:t>
            </a:r>
          </a:p>
          <a:p>
            <a:r>
              <a:rPr lang="en-US" sz="3200" dirty="0">
                <a:latin typeface="Times New Roman" panose="02020603050405020304" pitchFamily="18" charset="0"/>
                <a:cs typeface="Times New Roman" panose="02020603050405020304" pitchFamily="18" charset="0"/>
              </a:rPr>
              <a:t>Monitor, record and report.</a:t>
            </a:r>
          </a:p>
          <a:p>
            <a:r>
              <a:rPr lang="en-US" sz="3200" dirty="0">
                <a:latin typeface="Times New Roman" panose="02020603050405020304" pitchFamily="18" charset="0"/>
                <a:cs typeface="Times New Roman" panose="02020603050405020304" pitchFamily="18" charset="0"/>
              </a:rPr>
              <a:t>Administer medications and monitor patients.</a:t>
            </a:r>
          </a:p>
          <a:p>
            <a:r>
              <a:rPr lang="en-US" sz="3200" dirty="0">
                <a:latin typeface="Times New Roman" panose="02020603050405020304" pitchFamily="18" charset="0"/>
                <a:cs typeface="Times New Roman" panose="02020603050405020304" pitchFamily="18" charset="0"/>
              </a:rPr>
              <a:t>Consult and coordinate with healthcare team members.</a:t>
            </a:r>
          </a:p>
          <a:p>
            <a:r>
              <a:rPr lang="en-US" sz="3200" dirty="0">
                <a:latin typeface="Times New Roman" panose="02020603050405020304" pitchFamily="18" charset="0"/>
                <a:cs typeface="Times New Roman" panose="02020603050405020304" pitchFamily="18" charset="0"/>
              </a:rPr>
              <a:t>Asses needs of individuals, families and/ communities.</a:t>
            </a:r>
          </a:p>
          <a:p>
            <a:r>
              <a:rPr lang="en-US" sz="3200" dirty="0">
                <a:latin typeface="Times New Roman" panose="02020603050405020304" pitchFamily="18" charset="0"/>
                <a:cs typeface="Times New Roman" panose="02020603050405020304" pitchFamily="18" charset="0"/>
              </a:rPr>
              <a:t>Direct or supervise less skilled nursing personnel.</a:t>
            </a:r>
          </a:p>
          <a:p>
            <a:r>
              <a:rPr lang="en-US" sz="3200" dirty="0">
                <a:latin typeface="Times New Roman" panose="02020603050405020304" pitchFamily="18" charset="0"/>
                <a:cs typeface="Times New Roman" panose="02020603050405020304" pitchFamily="18" charset="0"/>
              </a:rPr>
              <a:t>Maintain accurate and detailed reports and records.</a:t>
            </a:r>
          </a:p>
        </p:txBody>
      </p:sp>
    </p:spTree>
    <p:extLst>
      <p:ext uri="{BB962C8B-B14F-4D97-AF65-F5344CB8AC3E}">
        <p14:creationId xmlns:p14="http://schemas.microsoft.com/office/powerpoint/2010/main" val="3786768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98152-4011-4F50-BCEF-364847C739B0}"/>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WORK ACTIVITIES AND DETAILED WORK ACTIVITIES</a:t>
            </a:r>
          </a:p>
        </p:txBody>
      </p:sp>
      <p:sp>
        <p:nvSpPr>
          <p:cNvPr id="3" name="Content Placeholder 2">
            <a:extLst>
              <a:ext uri="{FF2B5EF4-FFF2-40B4-BE49-F238E27FC236}">
                <a16:creationId xmlns:a16="http://schemas.microsoft.com/office/drawing/2014/main" id="{DE27F3DE-6807-405A-BC31-AB6372CF6D4C}"/>
              </a:ext>
            </a:extLst>
          </p:cNvPr>
          <p:cNvSpPr>
            <a:spLocks noGrp="1"/>
          </p:cNvSpPr>
          <p:nvPr>
            <p:ph idx="1"/>
          </p:nvPr>
        </p:nvSpPr>
        <p:spPr>
          <a:xfrm>
            <a:off x="677334" y="1930400"/>
            <a:ext cx="9543626" cy="4927599"/>
          </a:xfrm>
        </p:spPr>
        <p:txBody>
          <a:bodyPr>
            <a:normAutofit/>
          </a:bodyPr>
          <a:lstStyle/>
          <a:p>
            <a:r>
              <a:rPr lang="en-US" sz="3200" dirty="0">
                <a:latin typeface="Times New Roman" panose="02020603050405020304" pitchFamily="18" charset="0"/>
                <a:cs typeface="Times New Roman" panose="02020603050405020304" pitchFamily="18" charset="0"/>
              </a:rPr>
              <a:t>Assisting and Caring for others.</a:t>
            </a:r>
          </a:p>
          <a:p>
            <a:r>
              <a:rPr lang="en-US" sz="3200" dirty="0">
                <a:latin typeface="Times New Roman" panose="02020603050405020304" pitchFamily="18" charset="0"/>
                <a:cs typeface="Times New Roman" panose="02020603050405020304" pitchFamily="18" charset="0"/>
              </a:rPr>
              <a:t>Making Decisions and Solving Problems</a:t>
            </a:r>
          </a:p>
          <a:p>
            <a:r>
              <a:rPr lang="en-US" sz="3200" dirty="0">
                <a:latin typeface="Times New Roman" panose="02020603050405020304" pitchFamily="18" charset="0"/>
                <a:cs typeface="Times New Roman" panose="02020603050405020304" pitchFamily="18" charset="0"/>
              </a:rPr>
              <a:t>Communicating with supervisors, peers, or subordinates</a:t>
            </a:r>
          </a:p>
          <a:p>
            <a:r>
              <a:rPr lang="en-US" sz="3200" dirty="0">
                <a:latin typeface="Times New Roman" panose="02020603050405020304" pitchFamily="18" charset="0"/>
                <a:cs typeface="Times New Roman" panose="02020603050405020304" pitchFamily="18" charset="0"/>
              </a:rPr>
              <a:t>Documenting or Recording Information.</a:t>
            </a:r>
          </a:p>
          <a:p>
            <a:r>
              <a:rPr lang="en-US" sz="3200" dirty="0">
                <a:latin typeface="Times New Roman" panose="02020603050405020304" pitchFamily="18" charset="0"/>
                <a:cs typeface="Times New Roman" panose="02020603050405020304" pitchFamily="18" charset="0"/>
              </a:rPr>
              <a:t>Monitoring patient conditions.</a:t>
            </a:r>
          </a:p>
          <a:p>
            <a:r>
              <a:rPr lang="en-US" sz="3200" dirty="0">
                <a:latin typeface="Times New Roman" panose="02020603050405020304" pitchFamily="18" charset="0"/>
                <a:cs typeface="Times New Roman" panose="02020603050405020304" pitchFamily="18" charset="0"/>
              </a:rPr>
              <a:t> Collaborating with healthcare professionals.</a:t>
            </a:r>
          </a:p>
          <a:p>
            <a:r>
              <a:rPr lang="en-US" sz="3200" dirty="0">
                <a:latin typeface="Times New Roman" panose="02020603050405020304" pitchFamily="18" charset="0"/>
                <a:cs typeface="Times New Roman" panose="02020603050405020304" pitchFamily="18" charset="0"/>
              </a:rPr>
              <a:t>Maintain medical and patient records.</a:t>
            </a:r>
          </a:p>
          <a:p>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43626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7364BC-6B07-4B38-BA95-B0A2D167BC8E}"/>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TECHNOLOGY SKILLS</a:t>
            </a:r>
          </a:p>
        </p:txBody>
      </p:sp>
      <p:sp>
        <p:nvSpPr>
          <p:cNvPr id="3" name="Content Placeholder 2">
            <a:extLst>
              <a:ext uri="{FF2B5EF4-FFF2-40B4-BE49-F238E27FC236}">
                <a16:creationId xmlns:a16="http://schemas.microsoft.com/office/drawing/2014/main" id="{E49E6255-B8F0-4DBA-B544-954628AEE293}"/>
              </a:ext>
            </a:extLst>
          </p:cNvPr>
          <p:cNvSpPr>
            <a:spLocks noGrp="1"/>
          </p:cNvSpPr>
          <p:nvPr>
            <p:ph idx="1"/>
          </p:nvPr>
        </p:nvSpPr>
        <p:spPr>
          <a:xfrm>
            <a:off x="677334" y="2160589"/>
            <a:ext cx="9543626" cy="4697411"/>
          </a:xfrm>
        </p:spPr>
        <p:txBody>
          <a:bodyPr>
            <a:normAutofit/>
          </a:bodyPr>
          <a:lstStyle/>
          <a:p>
            <a:r>
              <a:rPr lang="en-US" sz="3200" dirty="0">
                <a:latin typeface="Times New Roman" panose="02020603050405020304" pitchFamily="18" charset="0"/>
                <a:cs typeface="Times New Roman" panose="02020603050405020304" pitchFamily="18" charset="0"/>
              </a:rPr>
              <a:t>Medical software.</a:t>
            </a:r>
          </a:p>
          <a:p>
            <a:r>
              <a:rPr lang="en-US" sz="3200" dirty="0">
                <a:latin typeface="Times New Roman" panose="02020603050405020304" pitchFamily="18" charset="0"/>
                <a:cs typeface="Times New Roman" panose="02020603050405020304" pitchFamily="18" charset="0"/>
              </a:rPr>
              <a:t>Database, user interface and query software.</a:t>
            </a:r>
          </a:p>
          <a:p>
            <a:r>
              <a:rPr lang="en-US" sz="3200" dirty="0">
                <a:latin typeface="Times New Roman" panose="02020603050405020304" pitchFamily="18" charset="0"/>
                <a:cs typeface="Times New Roman" panose="02020603050405020304" pitchFamily="18" charset="0"/>
              </a:rPr>
              <a:t>Electronic mail software. </a:t>
            </a:r>
          </a:p>
          <a:p>
            <a:r>
              <a:rPr lang="en-US" sz="3200" dirty="0">
                <a:latin typeface="Times New Roman" panose="02020603050405020304" pitchFamily="18" charset="0"/>
                <a:cs typeface="Times New Roman" panose="02020603050405020304" pitchFamily="18" charset="0"/>
              </a:rPr>
              <a:t>Human resources software.</a:t>
            </a:r>
          </a:p>
          <a:p>
            <a:r>
              <a:rPr lang="en-US" sz="3200" dirty="0">
                <a:latin typeface="Times New Roman" panose="02020603050405020304" pitchFamily="18" charset="0"/>
                <a:cs typeface="Times New Roman" panose="02020603050405020304" pitchFamily="18" charset="0"/>
              </a:rPr>
              <a:t>Information retrieval or research software.</a:t>
            </a:r>
          </a:p>
          <a:p>
            <a:r>
              <a:rPr lang="en-US" sz="3200" dirty="0">
                <a:latin typeface="Times New Roman" panose="02020603050405020304" pitchFamily="18" charset="0"/>
                <a:cs typeface="Times New Roman" panose="02020603050405020304" pitchFamily="18" charset="0"/>
              </a:rPr>
              <a:t>Categorization and Classification software.</a:t>
            </a:r>
          </a:p>
          <a:p>
            <a:r>
              <a:rPr lang="en-US" sz="3200" dirty="0">
                <a:latin typeface="Times New Roman" panose="02020603050405020304" pitchFamily="18" charset="0"/>
                <a:cs typeface="Times New Roman" panose="02020603050405020304" pitchFamily="18" charset="0"/>
              </a:rPr>
              <a:t>Word processing software.</a:t>
            </a:r>
          </a:p>
        </p:txBody>
      </p:sp>
    </p:spTree>
    <p:extLst>
      <p:ext uri="{BB962C8B-B14F-4D97-AF65-F5344CB8AC3E}">
        <p14:creationId xmlns:p14="http://schemas.microsoft.com/office/powerpoint/2010/main" val="6217778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07493-5991-4248-8E9A-BEF8D473A2A2}"/>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TOOLS</a:t>
            </a:r>
          </a:p>
        </p:txBody>
      </p:sp>
      <p:sp>
        <p:nvSpPr>
          <p:cNvPr id="3" name="Content Placeholder 2">
            <a:extLst>
              <a:ext uri="{FF2B5EF4-FFF2-40B4-BE49-F238E27FC236}">
                <a16:creationId xmlns:a16="http://schemas.microsoft.com/office/drawing/2014/main" id="{FFD40C74-A068-41CE-B757-5608432F1AB8}"/>
              </a:ext>
            </a:extLst>
          </p:cNvPr>
          <p:cNvSpPr>
            <a:spLocks noGrp="1"/>
          </p:cNvSpPr>
          <p:nvPr>
            <p:ph idx="1"/>
          </p:nvPr>
        </p:nvSpPr>
        <p:spPr>
          <a:xfrm>
            <a:off x="677334" y="2160589"/>
            <a:ext cx="9340426" cy="4697411"/>
          </a:xfrm>
        </p:spPr>
        <p:txBody>
          <a:bodyPr>
            <a:normAutofit fontScale="92500"/>
          </a:bodyPr>
          <a:lstStyle/>
          <a:p>
            <a:r>
              <a:rPr lang="en-US" sz="3200" dirty="0">
                <a:latin typeface="Times New Roman" panose="02020603050405020304" pitchFamily="18" charset="0"/>
                <a:cs typeface="Times New Roman" panose="02020603050405020304" pitchFamily="18" charset="0"/>
              </a:rPr>
              <a:t>Acute care fetal and maternal monitoring units or accessories.</a:t>
            </a:r>
          </a:p>
          <a:p>
            <a:r>
              <a:rPr lang="en-US" sz="3200" dirty="0">
                <a:latin typeface="Times New Roman" panose="02020603050405020304" pitchFamily="18" charset="0"/>
                <a:cs typeface="Times New Roman" panose="02020603050405020304" pitchFamily="18" charset="0"/>
              </a:rPr>
              <a:t>Arm traction supplies.</a:t>
            </a:r>
          </a:p>
          <a:p>
            <a:r>
              <a:rPr lang="en-US" sz="3200" dirty="0">
                <a:latin typeface="Times New Roman" panose="02020603050405020304" pitchFamily="18" charset="0"/>
                <a:cs typeface="Times New Roman" panose="02020603050405020304" pitchFamily="18" charset="0"/>
              </a:rPr>
              <a:t>Arterial blood gas monitors or accessories.</a:t>
            </a:r>
          </a:p>
          <a:p>
            <a:r>
              <a:rPr lang="en-US" sz="3200" dirty="0">
                <a:latin typeface="Times New Roman" panose="02020603050405020304" pitchFamily="18" charset="0"/>
                <a:cs typeface="Times New Roman" panose="02020603050405020304" pitchFamily="18" charset="0"/>
              </a:rPr>
              <a:t>Apnea monitors or accessories</a:t>
            </a:r>
          </a:p>
          <a:p>
            <a:r>
              <a:rPr lang="en-US" sz="3200" dirty="0">
                <a:latin typeface="Times New Roman" panose="02020603050405020304" pitchFamily="18" charset="0"/>
                <a:cs typeface="Times New Roman" panose="02020603050405020304" pitchFamily="18" charset="0"/>
              </a:rPr>
              <a:t>Medical suction or vacuum appliances</a:t>
            </a:r>
          </a:p>
          <a:p>
            <a:r>
              <a:rPr lang="en-US" sz="3200" dirty="0">
                <a:latin typeface="Times New Roman" panose="02020603050405020304" pitchFamily="18" charset="0"/>
                <a:cs typeface="Times New Roman" panose="02020603050405020304" pitchFamily="18" charset="0"/>
              </a:rPr>
              <a:t>Automated external defibrillators AED or hard paddles</a:t>
            </a:r>
          </a:p>
          <a:p>
            <a:r>
              <a:rPr lang="en-US" sz="3200" dirty="0">
                <a:latin typeface="Times New Roman" panose="02020603050405020304" pitchFamily="18" charset="0"/>
                <a:cs typeface="Times New Roman" panose="02020603050405020304" pitchFamily="18" charset="0"/>
              </a:rPr>
              <a:t>Benchtop centrifuges</a:t>
            </a:r>
          </a:p>
        </p:txBody>
      </p:sp>
    </p:spTree>
    <p:extLst>
      <p:ext uri="{BB962C8B-B14F-4D97-AF65-F5344CB8AC3E}">
        <p14:creationId xmlns:p14="http://schemas.microsoft.com/office/powerpoint/2010/main" val="14443576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D5366-5F54-4D2D-9B6A-78F1C015C9C7}"/>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WAGES, EXPALANTION AND PURPOSE OF JOB ANALYSIS </a:t>
            </a:r>
          </a:p>
        </p:txBody>
      </p:sp>
      <p:sp>
        <p:nvSpPr>
          <p:cNvPr id="3" name="Content Placeholder 2">
            <a:extLst>
              <a:ext uri="{FF2B5EF4-FFF2-40B4-BE49-F238E27FC236}">
                <a16:creationId xmlns:a16="http://schemas.microsoft.com/office/drawing/2014/main" id="{58664724-A47A-4F4C-896C-20034E86B144}"/>
              </a:ext>
            </a:extLst>
          </p:cNvPr>
          <p:cNvSpPr>
            <a:spLocks noGrp="1"/>
          </p:cNvSpPr>
          <p:nvPr>
            <p:ph idx="1"/>
          </p:nvPr>
        </p:nvSpPr>
        <p:spPr>
          <a:xfrm>
            <a:off x="677334" y="2160589"/>
            <a:ext cx="9807786" cy="4697411"/>
          </a:xfrm>
        </p:spPr>
        <p:txBody>
          <a:bodyPr>
            <a:normAutofit/>
          </a:bodyPr>
          <a:lstStyle/>
          <a:p>
            <a:r>
              <a:rPr lang="en-US" sz="3200" dirty="0">
                <a:latin typeface="Times New Roman" panose="02020603050405020304" pitchFamily="18" charset="0"/>
                <a:cs typeface="Times New Roman" panose="02020603050405020304" pitchFamily="18" charset="0"/>
              </a:rPr>
              <a:t>In the United States:</a:t>
            </a:r>
          </a:p>
          <a:p>
            <a:pPr>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Workers on average earn $75,330.</a:t>
            </a:r>
          </a:p>
          <a:p>
            <a:pPr>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10% of workers earn $53,410 or less.</a:t>
            </a:r>
          </a:p>
          <a:p>
            <a:pPr>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10% of workers earn $116,230 or more.</a:t>
            </a:r>
            <a:endParaRPr lang="en-US" sz="3000" dirty="0">
              <a:latin typeface="Times New Roman" panose="02020603050405020304" pitchFamily="18" charset="0"/>
              <a:cs typeface="Times New Roman" panose="02020603050405020304" pitchFamily="18" charset="0"/>
            </a:endParaRPr>
          </a:p>
          <a:p>
            <a:r>
              <a:rPr lang="en-US" sz="3000" dirty="0">
                <a:latin typeface="Times New Roman" panose="02020603050405020304" pitchFamily="18" charset="0"/>
                <a:cs typeface="Times New Roman" panose="02020603050405020304" pitchFamily="18" charset="0"/>
              </a:rPr>
              <a:t>Job analysis: gathering and analyzing information  pertaining human requirements of jobs.</a:t>
            </a:r>
          </a:p>
          <a:p>
            <a:r>
              <a:rPr lang="en-US" sz="3000" dirty="0">
                <a:latin typeface="Times New Roman" panose="02020603050405020304" pitchFamily="18" charset="0"/>
                <a:cs typeface="Times New Roman" panose="02020603050405020304" pitchFamily="18" charset="0"/>
              </a:rPr>
              <a:t>Purpose: Establish and document job relationship with employment procedures.</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791368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178</TotalTime>
  <Words>1381</Words>
  <Application>Microsoft Office PowerPoint</Application>
  <PresentationFormat>Widescreen</PresentationFormat>
  <Paragraphs>137</Paragraphs>
  <Slides>10</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Times New Roman</vt:lpstr>
      <vt:lpstr>Trebuchet MS</vt:lpstr>
      <vt:lpstr>Wingdings</vt:lpstr>
      <vt:lpstr>Wingdings 3</vt:lpstr>
      <vt:lpstr>Facet</vt:lpstr>
      <vt:lpstr>JOB ANALYSIS RESEARCH</vt:lpstr>
      <vt:lpstr>EDUCATION</vt:lpstr>
      <vt:lpstr>CREDENTIALS</vt:lpstr>
      <vt:lpstr>KSAs</vt:lpstr>
      <vt:lpstr>TASKS</vt:lpstr>
      <vt:lpstr>WORK ACTIVITIES AND DETAILED WORK ACTIVITIES</vt:lpstr>
      <vt:lpstr>TECHNOLOGY SKILLS</vt:lpstr>
      <vt:lpstr>TOOLS</vt:lpstr>
      <vt:lpstr>WAGES, EXPALANTION AND PURPOSE OF JOB ANALYSIS </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weezy</dc:creator>
  <cp:lastModifiedBy>weezy</cp:lastModifiedBy>
  <cp:revision>34</cp:revision>
  <dcterms:created xsi:type="dcterms:W3CDTF">2021-06-13T06:20:56Z</dcterms:created>
  <dcterms:modified xsi:type="dcterms:W3CDTF">2021-06-13T09:19:34Z</dcterms:modified>
</cp:coreProperties>
</file>